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5.jpeg" ContentType="image/jpeg"/>
  <Override PartName="/ppt/media/image40.png" ContentType="image/png"/>
  <Override PartName="/ppt/media/image25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59.gif" ContentType="image/gif"/>
  <Override PartName="/ppt/media/image64.gif" ContentType="image/gif"/>
  <Override PartName="/ppt/media/image20.png" ContentType="image/png"/>
  <Override PartName="/ppt/media/image57.png" ContentType="image/png"/>
  <Override PartName="/ppt/media/image24.png" ContentType="image/png"/>
  <Override PartName="/ppt/media/image14.png" ContentType="image/png"/>
  <Override PartName="/ppt/media/image16.png" ContentType="image/png"/>
  <Override PartName="/ppt/media/image29.png" ContentType="image/png"/>
  <Override PartName="/ppt/media/image2.jpeg" ContentType="image/jpeg"/>
  <Override PartName="/ppt/media/image31.png" ContentType="image/png"/>
  <Override PartName="/ppt/media/image63.gif" ContentType="image/gif"/>
  <Override PartName="/ppt/media/image26.png" ContentType="image/png"/>
  <Override PartName="/ppt/media/image60.gif" ContentType="image/gif"/>
  <Override PartName="/ppt/media/image17.png" ContentType="image/png"/>
  <Override PartName="/ppt/media/image62.gif" ContentType="image/gif"/>
  <Override PartName="/ppt/media/image28.png" ContentType="image/png"/>
  <Override PartName="/ppt/media/image61.gif" ContentType="image/gif"/>
  <Override PartName="/ppt/media/image27.png" ContentType="image/png"/>
  <Override PartName="/ppt/media/image23.png" ContentType="image/png"/>
  <Override PartName="/ppt/media/image21.png" ContentType="image/png"/>
  <Override PartName="/ppt/media/image22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58.png" ContentType="image/png"/>
  <Override PartName="/ppt/media/image55.gif" ContentType="image/gif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56.gif" ContentType="image/gif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10.png" ContentType="image/png"/>
  <Override PartName="/ppt/media/image47.png" ContentType="image/png"/>
  <Override PartName="/ppt/media/image30.png" ContentType="image/png"/>
  <Override PartName="/ppt/media/image32.png" ContentType="image/png"/>
  <Override PartName="/ppt/media/image34.png" ContentType="image/png"/>
  <Override PartName="/ppt/media/image35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6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gif"/><Relationship Id="rId2" Type="http://schemas.openxmlformats.org/officeDocument/2006/relationships/image" Target="../media/image56.gif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9.gif"/><Relationship Id="rId2" Type="http://schemas.openxmlformats.org/officeDocument/2006/relationships/image" Target="../media/image60.gi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1.gif"/><Relationship Id="rId2" Type="http://schemas.openxmlformats.org/officeDocument/2006/relationships/image" Target="../media/image62.gif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3.gif"/><Relationship Id="rId2" Type="http://schemas.openxmlformats.org/officeDocument/2006/relationships/image" Target="../media/image64.gif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642960" y="2000160"/>
            <a:ext cx="7770600" cy="20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000000"/>
                </a:solidFill>
                <a:latin typeface="Arial"/>
                <a:ea typeface="Arial"/>
              </a:rPr>
              <a:t>Применение различных схем для численного решения уравнения переноса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500200" y="4124160"/>
            <a:ext cx="6399000" cy="17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Студент 621 группы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Сенченок Григорий Антонович.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Научный руководитель: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д.ф.-м.н., профессор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Меньшов Игорь Станиславович.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1643040" y="219960"/>
            <a:ext cx="6284880" cy="118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Calibri"/>
              </a:rPr>
              <a:t>Московский государственный университет имени М.В.Ломоносова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Calibri"/>
              </a:rPr>
              <a:t>Механико-математический факультет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57200" y="221040"/>
            <a:ext cx="8228160" cy="12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Метод характеристик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337680" y="1645920"/>
            <a:ext cx="3045240" cy="69264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6225840" y="1684440"/>
            <a:ext cx="1089000" cy="631800"/>
          </a:xfrm>
          <a:prstGeom prst="rect">
            <a:avLst/>
          </a:prstGeom>
          <a:ln>
            <a:noFill/>
          </a:ln>
        </p:spPr>
      </p:pic>
      <p:sp>
        <p:nvSpPr>
          <p:cNvPr id="294" name="CustomShape 3"/>
          <p:cNvSpPr/>
          <p:nvPr/>
        </p:nvSpPr>
        <p:spPr>
          <a:xfrm>
            <a:off x="274320" y="1318680"/>
            <a:ext cx="621756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Используя метод характеристик, составим ОДУ: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6126480" y="1338120"/>
            <a:ext cx="3657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Уравнение характеристик: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5760" y="2723760"/>
            <a:ext cx="2864520" cy="685080"/>
          </a:xfrm>
          <a:prstGeom prst="rect">
            <a:avLst/>
          </a:prstGeom>
          <a:ln>
            <a:noFill/>
          </a:ln>
        </p:spPr>
      </p:pic>
      <p:sp>
        <p:nvSpPr>
          <p:cNvPr id="297" name="CustomShape 5"/>
          <p:cNvSpPr/>
          <p:nvPr/>
        </p:nvSpPr>
        <p:spPr>
          <a:xfrm>
            <a:off x="274320" y="2377440"/>
            <a:ext cx="42058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Исходное уравнение имеет вид: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365760" y="3439440"/>
            <a:ext cx="8595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Таким образом, вдоль характеристики (x(t),t) исходное уравнение в частных производных превращается в ОДУ: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4"/>
          <a:stretch/>
        </p:blipFill>
        <p:spPr>
          <a:xfrm>
            <a:off x="4023360" y="3749040"/>
            <a:ext cx="2155680" cy="388080"/>
          </a:xfrm>
          <a:prstGeom prst="rect">
            <a:avLst/>
          </a:prstGeom>
          <a:ln>
            <a:noFill/>
          </a:ln>
        </p:spPr>
      </p:pic>
      <p:sp>
        <p:nvSpPr>
          <p:cNvPr id="300" name="CustomShape 7"/>
          <p:cNvSpPr/>
          <p:nvPr/>
        </p:nvSpPr>
        <p:spPr>
          <a:xfrm>
            <a:off x="365760" y="4079520"/>
            <a:ext cx="8595000" cy="67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Данное уравнение говорит о том, что вдоль характеристик решение постоянное. Таким образом, f(x,t)=f(x0,0), где точки (x,t) и (x0,0) лежат на одной характеристике.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5"/>
          <a:stretch/>
        </p:blipFill>
        <p:spPr>
          <a:xfrm>
            <a:off x="5166720" y="2286000"/>
            <a:ext cx="3976920" cy="753840"/>
          </a:xfrm>
          <a:prstGeom prst="rect">
            <a:avLst/>
          </a:prstGeom>
          <a:ln>
            <a:noFill/>
          </a:ln>
        </p:spPr>
      </p:pic>
      <p:sp>
        <p:nvSpPr>
          <p:cNvPr id="302" name="CustomShape 8"/>
          <p:cNvSpPr/>
          <p:nvPr/>
        </p:nvSpPr>
        <p:spPr>
          <a:xfrm>
            <a:off x="365760" y="4754880"/>
            <a:ext cx="877788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Найдем такую характеристику, которая в tau* проходила через  x*.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6"/>
          <a:stretch/>
        </p:blipFill>
        <p:spPr>
          <a:xfrm>
            <a:off x="457200" y="5029200"/>
            <a:ext cx="4830480" cy="738360"/>
          </a:xfrm>
          <a:prstGeom prst="rect">
            <a:avLst/>
          </a:prstGeom>
          <a:ln>
            <a:noFill/>
          </a:ln>
        </p:spPr>
      </p:pic>
      <p:sp>
        <p:nvSpPr>
          <p:cNvPr id="304" name="CustomShape 9"/>
          <p:cNvSpPr/>
          <p:nvPr/>
        </p:nvSpPr>
        <p:spPr>
          <a:xfrm>
            <a:off x="365760" y="5696280"/>
            <a:ext cx="8595000" cy="61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Узнаем координату, из которой выходила данная характеристика в момент времени tau=0: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7"/>
          <a:stretch/>
        </p:blipFill>
        <p:spPr>
          <a:xfrm>
            <a:off x="3124440" y="6050520"/>
            <a:ext cx="2818800" cy="71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Аппроксимация интегралов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57200" y="1482480"/>
            <a:ext cx="6217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Непрерывное распределение (методы MUSCL, THINC):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Квадратурная формула трапеции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548640" y="2202480"/>
            <a:ext cx="5805720" cy="72324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548640" y="3017520"/>
            <a:ext cx="5218920" cy="146232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3"/>
          <a:stretch/>
        </p:blipFill>
        <p:spPr>
          <a:xfrm>
            <a:off x="632880" y="5037120"/>
            <a:ext cx="5676120" cy="72324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4"/>
          <a:stretch/>
        </p:blipFill>
        <p:spPr>
          <a:xfrm>
            <a:off x="640080" y="5705280"/>
            <a:ext cx="5607720" cy="616680"/>
          </a:xfrm>
          <a:prstGeom prst="rect">
            <a:avLst/>
          </a:prstGeom>
          <a:ln>
            <a:noFill/>
          </a:ln>
        </p:spPr>
      </p:pic>
      <p:sp>
        <p:nvSpPr>
          <p:cNvPr id="312" name="CustomShape 3"/>
          <p:cNvSpPr/>
          <p:nvPr/>
        </p:nvSpPr>
        <p:spPr>
          <a:xfrm>
            <a:off x="548640" y="4572000"/>
            <a:ext cx="70405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Финальное выражение для расчета потоков через грани ячеек: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MUSCL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4" name="Picture 2_18" descr=""/>
          <p:cNvPicPr/>
          <p:nvPr/>
        </p:nvPicPr>
        <p:blipFill>
          <a:blip r:embed="rId1"/>
          <a:stretch/>
        </p:blipFill>
        <p:spPr>
          <a:xfrm>
            <a:off x="91440" y="1492920"/>
            <a:ext cx="6176160" cy="4998960"/>
          </a:xfrm>
          <a:prstGeom prst="rect">
            <a:avLst/>
          </a:prstGeom>
          <a:ln w="9360">
            <a:noFill/>
          </a:ln>
        </p:spPr>
      </p:pic>
      <p:pic>
        <p:nvPicPr>
          <p:cNvPr id="315" name="Picture 4_8" descr="D:\YandexDisk\Скриншоты\2021-05-18_12-55-05.png"/>
          <p:cNvPicPr/>
          <p:nvPr/>
        </p:nvPicPr>
        <p:blipFill>
          <a:blip r:embed="rId2"/>
          <a:stretch/>
        </p:blipFill>
        <p:spPr>
          <a:xfrm>
            <a:off x="4846320" y="1364040"/>
            <a:ext cx="3691440" cy="357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1828800"/>
            <a:ext cx="8228160" cy="429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4_1" descr=""/>
          <p:cNvPicPr/>
          <p:nvPr/>
        </p:nvPicPr>
        <p:blipFill>
          <a:blip r:embed="rId1"/>
          <a:stretch/>
        </p:blipFill>
        <p:spPr>
          <a:xfrm>
            <a:off x="6013080" y="1946160"/>
            <a:ext cx="2856240" cy="578520"/>
          </a:xfrm>
          <a:prstGeom prst="rect">
            <a:avLst/>
          </a:prstGeom>
          <a:ln w="9360"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THINC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548640" y="1325160"/>
            <a:ext cx="7680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Аппроксимация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f(i)n: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0" name="Picture 3_0" descr=""/>
          <p:cNvPicPr/>
          <p:nvPr/>
        </p:nvPicPr>
        <p:blipFill>
          <a:blip r:embed="rId2"/>
          <a:stretch/>
        </p:blipFill>
        <p:spPr>
          <a:xfrm>
            <a:off x="731520" y="1749960"/>
            <a:ext cx="5213520" cy="927360"/>
          </a:xfrm>
          <a:prstGeom prst="rect">
            <a:avLst/>
          </a:prstGeom>
          <a:ln w="9360">
            <a:noFill/>
          </a:ln>
        </p:spPr>
      </p:pic>
      <p:sp>
        <p:nvSpPr>
          <p:cNvPr id="321" name="CustomShape 4"/>
          <p:cNvSpPr/>
          <p:nvPr/>
        </p:nvSpPr>
        <p:spPr>
          <a:xfrm>
            <a:off x="457200" y="2743200"/>
            <a:ext cx="8320680" cy="231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Параметр       – относительное расстояние до середины скачка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от левой границы отрезка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X(i-1/2)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2" name="Picture 2_1" descr=""/>
          <p:cNvPicPr/>
          <p:nvPr/>
        </p:nvPicPr>
        <p:blipFill>
          <a:blip r:embed="rId3"/>
          <a:stretch/>
        </p:blipFill>
        <p:spPr>
          <a:xfrm>
            <a:off x="2103120" y="2766960"/>
            <a:ext cx="355680" cy="341640"/>
          </a:xfrm>
          <a:prstGeom prst="rect">
            <a:avLst/>
          </a:prstGeom>
          <a:ln w="9360">
            <a:noFill/>
          </a:ln>
        </p:spPr>
      </p:pic>
      <p:pic>
        <p:nvPicPr>
          <p:cNvPr id="323" name="Рисунок 4_1" descr="D:\YandexDisk\Скриншоты\2020-09-29_23-00-24 (3).png"/>
          <p:cNvPicPr/>
          <p:nvPr/>
        </p:nvPicPr>
        <p:blipFill>
          <a:blip r:embed="rId4"/>
          <a:stretch/>
        </p:blipFill>
        <p:spPr>
          <a:xfrm>
            <a:off x="1828800" y="3372480"/>
            <a:ext cx="5394600" cy="2205000"/>
          </a:xfrm>
          <a:prstGeom prst="rect">
            <a:avLst/>
          </a:prstGeom>
          <a:ln w="9360">
            <a:noFill/>
          </a:ln>
        </p:spPr>
      </p:pic>
      <p:pic>
        <p:nvPicPr>
          <p:cNvPr id="324" name="Рисунок 6_0" descr="2021-05-18_12-26-36.png"/>
          <p:cNvPicPr/>
          <p:nvPr/>
        </p:nvPicPr>
        <p:blipFill>
          <a:blip r:embed="rId5"/>
          <a:stretch/>
        </p:blipFill>
        <p:spPr>
          <a:xfrm>
            <a:off x="2560320" y="5394960"/>
            <a:ext cx="4023000" cy="118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Jump Reconstruction (JR)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640080" y="1291680"/>
            <a:ext cx="8012160" cy="44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Arial"/>
              </a:rPr>
              <a:t>Подсеточное восполнение разрывной функцией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7" name="Picture 2_0" descr="C:\Users\GSench\Downloads\1200px-Heaviside.svg.png"/>
          <p:cNvPicPr/>
          <p:nvPr/>
        </p:nvPicPr>
        <p:blipFill>
          <a:blip r:embed="rId1"/>
          <a:stretch/>
        </p:blipFill>
        <p:spPr>
          <a:xfrm>
            <a:off x="4023360" y="2011680"/>
            <a:ext cx="4362840" cy="224604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2"/>
          <a:stretch/>
        </p:blipFill>
        <p:spPr>
          <a:xfrm>
            <a:off x="640080" y="1978560"/>
            <a:ext cx="2925720" cy="76428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3"/>
          <a:stretch/>
        </p:blipFill>
        <p:spPr>
          <a:xfrm>
            <a:off x="496080" y="3364560"/>
            <a:ext cx="3435480" cy="74988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457200" y="2744280"/>
            <a:ext cx="3748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Параметр xi*–  положение скачка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Численные результаты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640080" y="1417680"/>
            <a:ext cx="7863480" cy="7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1D тесты с перемещением “полки” с постоянной скоростью. Заданы циклические граничные условия</a:t>
            </a:r>
            <a:endParaRPr b="0" lang="en-US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1D тесты с перемещением “полки” с переменной скоростью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31520" y="4024440"/>
            <a:ext cx="76806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2D тесты с перемещением простых форм в поле постоянной скорости</a:t>
            </a:r>
            <a:endParaRPr b="0" lang="en-US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2D тест с перемещением простых форм в поле скоростей твердого тела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1280160" y="2116800"/>
            <a:ext cx="6217560" cy="207216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548640" y="4376520"/>
            <a:ext cx="2664000" cy="266400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3217680" y="4406400"/>
            <a:ext cx="2634120" cy="263412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4"/>
          <a:stretch/>
        </p:blipFill>
        <p:spPr>
          <a:xfrm>
            <a:off x="5861880" y="4389120"/>
            <a:ext cx="2641680" cy="264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0" y="335880"/>
            <a:ext cx="9143280" cy="304704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91440" y="3170520"/>
            <a:ext cx="9143280" cy="304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19800" y="-2520"/>
            <a:ext cx="9142200" cy="342720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19800" y="3108960"/>
            <a:ext cx="9142200" cy="342720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1188720" y="0"/>
            <a:ext cx="21027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MUSCL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1188720" y="3200400"/>
            <a:ext cx="20113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0" y="548640"/>
            <a:ext cx="9143280" cy="304704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2"/>
          <a:stretch/>
        </p:blipFill>
        <p:spPr>
          <a:xfrm>
            <a:off x="360" y="3444840"/>
            <a:ext cx="9143280" cy="304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20880" y="357480"/>
            <a:ext cx="9142200" cy="3427200"/>
          </a:xfrm>
          <a:prstGeom prst="rect">
            <a:avLst/>
          </a:prstGeom>
          <a:ln>
            <a:noFill/>
          </a:ln>
        </p:spPr>
      </p:pic>
      <p:sp>
        <p:nvSpPr>
          <p:cNvPr id="347" name="CustomShape 1"/>
          <p:cNvSpPr/>
          <p:nvPr/>
        </p:nvSpPr>
        <p:spPr>
          <a:xfrm>
            <a:off x="822960" y="271440"/>
            <a:ext cx="228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THINC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20880" y="3566160"/>
            <a:ext cx="9143280" cy="3428280"/>
          </a:xfrm>
          <a:prstGeom prst="rect">
            <a:avLst/>
          </a:prstGeom>
          <a:ln>
            <a:noFill/>
          </a:ln>
        </p:spPr>
      </p:pic>
      <p:sp>
        <p:nvSpPr>
          <p:cNvPr id="349" name="CustomShape 2"/>
          <p:cNvSpPr/>
          <p:nvPr/>
        </p:nvSpPr>
        <p:spPr>
          <a:xfrm>
            <a:off x="822960" y="3549600"/>
            <a:ext cx="14626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JR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Введение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57200" y="141876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Arial"/>
              </a:rPr>
              <a:t>Важный аспект решения прикладных задач - описание геометрии и области решения</a:t>
            </a:r>
            <a:endParaRPr b="0" lang="en-US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Arial"/>
              </a:rPr>
              <a:t>Пространственно – сложная форма исследуемых объектов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548640" y="2468880"/>
            <a:ext cx="265104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  <a:ea typeface="Arial"/>
              </a:rPr>
              <a:t>Примеры: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Задачи теории упругости: описание деформируемых тел</a:t>
            </a:r>
            <a:endParaRPr b="0" lang="en-US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Задачи аэродинамики: геометрия летательных аппаратов</a:t>
            </a:r>
            <a:endParaRPr b="0" lang="en-US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Arial"/>
              </a:rPr>
              <a:t>Механика сплошной среды: описание параметров среды в пространстве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365760" y="5852160"/>
            <a:ext cx="804600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tabLst>
                <a:tab algn="l" pos="0"/>
              </a:tabLst>
            </a:pPr>
            <a:r>
              <a:rPr b="1" lang="ru-RU" sz="2200" spc="-1" strike="noStrike">
                <a:solidFill>
                  <a:srgbClr val="000000"/>
                </a:solidFill>
                <a:latin typeface="Arial"/>
                <a:ea typeface="Arial"/>
              </a:rPr>
              <a:t>Геометрия – важный элемент вычислительного эксперимента в механике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6035040" y="2286000"/>
            <a:ext cx="2706120" cy="226944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3076920" y="2467800"/>
            <a:ext cx="2500560" cy="192096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4937760" y="3931920"/>
            <a:ext cx="2700000" cy="212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2D реализация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457200" y="1619280"/>
            <a:ext cx="8227800" cy="41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Метод THINC + Годунов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90720" y="2285280"/>
            <a:ext cx="4296960" cy="429696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4297680" y="2285280"/>
            <a:ext cx="4296240" cy="429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2D реализация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457200" y="1619280"/>
            <a:ext cx="8227800" cy="41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THINC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458280" y="2104200"/>
            <a:ext cx="4387680" cy="438768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4423320" y="2097720"/>
            <a:ext cx="4388760" cy="438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Заключение: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457200" y="1600200"/>
            <a:ext cx="8227800" cy="401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6000"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Рассмотрен метод </a:t>
            </a: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цифровое представления пространственной нестационарной геометрии</a:t>
            </a:r>
            <a:endParaRPr b="0" lang="en-US" sz="32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С помощью расщепления по направлениям было произведено многомерное обобщение существующих методов подсеточной реконструкции: Годунов,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MUSCL</a:t>
            </a: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,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THINC</a:t>
            </a:r>
            <a:endParaRPr b="0" lang="en-US" sz="32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Исследование и сравнение различных методик привело к положительному результату.</a:t>
            </a:r>
            <a:endParaRPr b="0" lang="en-US" sz="32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Представлен метод точного решения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JR </a:t>
            </a: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в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1D </a:t>
            </a:r>
            <a:r>
              <a:rPr b="0" lang="ru-RU" sz="3200" spc="-1" strike="noStrike">
                <a:solidFill>
                  <a:srgbClr val="000000"/>
                </a:solidFill>
                <a:latin typeface="Calibri"/>
                <a:ea typeface="Arial"/>
              </a:rPr>
              <a:t>случае, а также его обобщение на двумерный случай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549000" y="29260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Спасибо за внимание!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Arial"/>
              </a:rPr>
              <a:t>Основные источники и литература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5000"/>
          </a:bodyPr>
          <a:p>
            <a:pPr marL="383040" indent="-381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A simple algebraic interface capturing scheme using hyperbolic tangent function. F. Xiao,</a:t>
            </a:r>
            <a:endParaRPr b="0" lang="en-US" sz="2400" spc="-1" strike="noStrike">
              <a:latin typeface="Arial"/>
            </a:endParaRPr>
          </a:p>
          <a:p>
            <a:pPr marL="383040" indent="-381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Y. Honma and T. Kono (2005)</a:t>
            </a:r>
            <a:endParaRPr b="0" lang="en-US" sz="2400" spc="-1" strike="noStrike">
              <a:latin typeface="Arial"/>
            </a:endParaRPr>
          </a:p>
          <a:p>
            <a:pPr marL="383040" indent="-381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Revisit to the THINC scheme: A simple algebraic VOF algorithm. Feng Xiao, Satoshi Ii, Chungang Chen (2011)</a:t>
            </a:r>
            <a:endParaRPr b="0" lang="en-US" sz="2400" spc="-1" strike="noStrike">
              <a:latin typeface="Arial"/>
            </a:endParaRPr>
          </a:p>
          <a:p>
            <a:pPr marL="383040" indent="-381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An Eulerian interface sharpening algorithm for compressible two-phase flow: The algebraic THINC approach. Keh-Ming Shyue, Feng Xiao (2014)</a:t>
            </a:r>
            <a:endParaRPr b="0" lang="en-US" sz="2400" spc="-1" strike="noStrike">
              <a:latin typeface="Arial"/>
            </a:endParaRPr>
          </a:p>
          <a:p>
            <a:pPr marL="383040" indent="-381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Lectures on Methods of Computational Fluid Dynamics by I.Menshov, MSU 2012-2013</a:t>
            </a:r>
            <a:endParaRPr b="0" lang="en-US" sz="2400" spc="-1" strike="noStrike">
              <a:latin typeface="Arial"/>
            </a:endParaRPr>
          </a:p>
          <a:p>
            <a:pPr marL="383040" indent="-381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Calibri"/>
              </a:rPr>
              <a:t>Interface Sharpening in two-phase flows based on primitive sub-cell reconstructions, Igor Menshov¹, Chao Zhang² and Pavel Zakharov³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Введение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457200" y="1464480"/>
            <a:ext cx="822780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0000"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Стандартный подход – геометрическое описание поверхности и согласованные с геометрией объекта сетки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- компьютерные программы CAD: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SolidWorks, Catia, Ansys…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Более 50% времени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решения задачи - описание геометрии и построение сетки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4604040" y="3627360"/>
            <a:ext cx="3990600" cy="219384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547200" y="3627360"/>
            <a:ext cx="3841200" cy="216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65760" y="460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Digital Geometry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274320" y="4297680"/>
            <a:ext cx="4022640" cy="242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Стандартный подход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на всей исследуемой области вводится сетка, состоящая из примитивов.</a:t>
            </a:r>
            <a:endParaRPr b="0" lang="en-US" sz="1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Происходит точный расчет для большого числа малых конечных элементов,</a:t>
            </a:r>
            <a:endParaRPr b="0" lang="en-US" sz="1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Большие вычислительные мощности для описания каждого примитива и сложного разбиения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4480560" y="4297680"/>
            <a:ext cx="4479840" cy="22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Цифровая геометрия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геометрия тела задается характеристической функцией</a:t>
            </a:r>
            <a:endParaRPr b="0" lang="en-US" sz="1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Ее эволюция описывается уравнением переноса.</a:t>
            </a:r>
            <a:endParaRPr b="0" lang="en-US" sz="1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Значительное упрощение введения сетки и облегчение расчетов, с сохранением точности на высоком уровне.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640440" y="822960"/>
            <a:ext cx="3747960" cy="374796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4846320" y="731520"/>
            <a:ext cx="3839760" cy="383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Мотивация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57200" y="1600200"/>
            <a:ext cx="8227800" cy="379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5000"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Альтернативное решение: переход от геометрического представления объекта к цифровому</a:t>
            </a:r>
            <a:endParaRPr b="0" lang="en-US" sz="26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Исключение задачи генерации сетки в сложных пространственных областях</a:t>
            </a:r>
            <a:endParaRPr b="0" lang="en-US" sz="26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Особенно важно – для задач с изменяющейся во времени геометрией (аэродинамика подвижных объектов)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tabLst>
                <a:tab algn="l" pos="0"/>
              </a:tabLst>
            </a:pPr>
            <a:r>
              <a:rPr b="1" lang="ru-RU" sz="2600" spc="-1" strike="noStrike">
                <a:solidFill>
                  <a:srgbClr val="000000"/>
                </a:solidFill>
                <a:latin typeface="Arial"/>
                <a:ea typeface="Arial"/>
              </a:rPr>
              <a:t>Описание нестационарной геометрии – решение уравнений в частных производных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3200400" y="5479560"/>
            <a:ext cx="2574360" cy="82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914400" y="2011680"/>
            <a:ext cx="2925720" cy="89388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3118680" y="5522400"/>
            <a:ext cx="3118320" cy="779040"/>
          </a:xfrm>
          <a:prstGeom prst="rect">
            <a:avLst/>
          </a:prstGeom>
          <a:ln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Постановка задачи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57200" y="1518480"/>
            <a:ext cx="5943240" cy="86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DejaVu Sans"/>
              </a:rPr>
              <a:t>Характеристическая функция твердого тела представляет собой функцию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- </a:t>
            </a:r>
            <a:r>
              <a:rPr b="0" lang="ru-RU" sz="1500" spc="-1" strike="noStrike">
                <a:solidFill>
                  <a:srgbClr val="000000"/>
                </a:solidFill>
                <a:latin typeface="Arial"/>
                <a:ea typeface="DejaVu Sans"/>
              </a:rPr>
              <a:t>индикатор: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548640" y="2892960"/>
            <a:ext cx="5760360" cy="12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Уравнение переноса — дифференциальное уравнение в частных производных, описывающее изменение скалярной величины в пространстве и времени: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3"/>
          <a:stretch/>
        </p:blipFill>
        <p:spPr>
          <a:xfrm>
            <a:off x="6498360" y="1312920"/>
            <a:ext cx="2373120" cy="228816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4"/>
          <a:stretch/>
        </p:blipFill>
        <p:spPr>
          <a:xfrm>
            <a:off x="6494400" y="3790800"/>
            <a:ext cx="2377080" cy="2291760"/>
          </a:xfrm>
          <a:prstGeom prst="rect">
            <a:avLst/>
          </a:prstGeom>
          <a:ln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522720" y="6426720"/>
            <a:ext cx="84121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Дискретные значения характеристической функции в ячейках сетки - это </a:t>
            </a: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цифровая геометрия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548640" y="4297680"/>
            <a:ext cx="3017160" cy="21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После введения декартовой сетки производится дискретизация уравнения методом VoF.</a:t>
            </a:r>
            <a:endParaRPr b="0" lang="en-US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Данные значения представляют собой объемную долю части ячейки, отсекаемой геометрией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259" name="Picture 3_6" descr=""/>
          <p:cNvPicPr/>
          <p:nvPr/>
        </p:nvPicPr>
        <p:blipFill>
          <a:blip r:embed="rId5"/>
          <a:stretch/>
        </p:blipFill>
        <p:spPr>
          <a:xfrm>
            <a:off x="4131720" y="5022360"/>
            <a:ext cx="1578960" cy="493920"/>
          </a:xfrm>
          <a:prstGeom prst="rect">
            <a:avLst/>
          </a:prstGeom>
          <a:ln w="9360">
            <a:noFill/>
          </a:ln>
        </p:spPr>
      </p:pic>
      <p:pic>
        <p:nvPicPr>
          <p:cNvPr id="260" name="Picture 2_7" descr=""/>
          <p:cNvPicPr/>
          <p:nvPr/>
        </p:nvPicPr>
        <p:blipFill>
          <a:blip r:embed="rId6"/>
          <a:stretch/>
        </p:blipFill>
        <p:spPr>
          <a:xfrm>
            <a:off x="4169880" y="4694040"/>
            <a:ext cx="1266480" cy="365040"/>
          </a:xfrm>
          <a:prstGeom prst="rect">
            <a:avLst/>
          </a:prstGeom>
          <a:ln w="9360">
            <a:noFill/>
          </a:ln>
        </p:spPr>
      </p:pic>
      <p:sp>
        <p:nvSpPr>
          <p:cNvPr id="261" name="CustomShape 6"/>
          <p:cNvSpPr/>
          <p:nvPr/>
        </p:nvSpPr>
        <p:spPr>
          <a:xfrm>
            <a:off x="3684960" y="4298760"/>
            <a:ext cx="237708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Дискретная модель: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7"/>
          <a:stretch/>
        </p:blipFill>
        <p:spPr>
          <a:xfrm>
            <a:off x="822960" y="3657960"/>
            <a:ext cx="1668600" cy="63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Поле скорости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57200" y="1371600"/>
            <a:ext cx="8228520" cy="278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14440" indent="-513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По известному распределению функции скалярной величины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f </a:t>
            </a: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в начальный момент времени, а также с заданым полем скоростей на каждом моменте времени необходимо рассчитать характеристическую функцию твердого тела и жидкости (скалярную величину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f)</a:t>
            </a: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 в рассматриваемой области на каждом временном шаге</a:t>
            </a:r>
            <a:endParaRPr b="0" lang="en-US" sz="1500" spc="-1" strike="noStrike">
              <a:latin typeface="Arial"/>
            </a:endParaRPr>
          </a:p>
          <a:p>
            <a:pPr marL="514440" indent="-513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Начальные условия для уравнения переноса:</a:t>
            </a:r>
            <a:endParaRPr b="0" lang="en-US" sz="15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Поле скорости индуцированое движением твердого тела</a:t>
            </a:r>
            <a:endParaRPr b="0" lang="en-US" sz="15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Начальное положение точек границы твердого тела</a:t>
            </a:r>
            <a:endParaRPr b="0" lang="en-US" sz="1500" spc="-1" strike="noStrike">
              <a:latin typeface="Arial"/>
            </a:endParaRPr>
          </a:p>
          <a:p>
            <a:pPr marL="514440" indent="-513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Необходимо найти:</a:t>
            </a:r>
            <a:endParaRPr b="0" lang="en-US" sz="15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Характеристическую функцию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 f</a:t>
            </a: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 в области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D </a:t>
            </a:r>
            <a:r>
              <a:rPr b="0" lang="ru-RU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на отрезке времени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[0; T]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737360" y="4405680"/>
            <a:ext cx="2194200" cy="41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Cистема ДУ: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6" name="Picture 2_8" descr=""/>
          <p:cNvPicPr/>
          <p:nvPr/>
        </p:nvPicPr>
        <p:blipFill>
          <a:blip r:embed="rId1"/>
          <a:stretch/>
        </p:blipFill>
        <p:spPr>
          <a:xfrm>
            <a:off x="1147680" y="4847040"/>
            <a:ext cx="3789720" cy="1827720"/>
          </a:xfrm>
          <a:prstGeom prst="rect">
            <a:avLst/>
          </a:prstGeom>
          <a:ln w="9360">
            <a:noFill/>
          </a:ln>
        </p:spPr>
      </p:pic>
      <p:pic>
        <p:nvPicPr>
          <p:cNvPr id="267" name="Picture 3_4" descr=""/>
          <p:cNvPicPr/>
          <p:nvPr/>
        </p:nvPicPr>
        <p:blipFill>
          <a:blip r:embed="rId2"/>
          <a:stretch/>
        </p:blipFill>
        <p:spPr>
          <a:xfrm>
            <a:off x="5942520" y="5120640"/>
            <a:ext cx="2103840" cy="1227600"/>
          </a:xfrm>
          <a:prstGeom prst="rect">
            <a:avLst/>
          </a:prstGeom>
          <a:ln w="9360">
            <a:noFill/>
          </a:ln>
        </p:spPr>
      </p:pic>
      <p:sp>
        <p:nvSpPr>
          <p:cNvPr id="268" name="CustomShape 4"/>
          <p:cNvSpPr/>
          <p:nvPr/>
        </p:nvSpPr>
        <p:spPr>
          <a:xfrm>
            <a:off x="5120640" y="4405680"/>
            <a:ext cx="3565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 начальными условиями: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2194560" y="4937760"/>
            <a:ext cx="2025720" cy="65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Численный метод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4023720" y="1463040"/>
            <a:ext cx="2025720" cy="65268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548640" y="1417680"/>
            <a:ext cx="38401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Уравнение переноса в общем случае имеет следующий вид: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548640" y="2195640"/>
            <a:ext cx="2925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В одномерном случае: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4023360" y="2116080"/>
            <a:ext cx="2026080" cy="784080"/>
          </a:xfrm>
          <a:prstGeom prst="rect">
            <a:avLst/>
          </a:prstGeom>
          <a:ln>
            <a:noFill/>
          </a:ln>
        </p:spPr>
      </p:pic>
      <p:sp>
        <p:nvSpPr>
          <p:cNvPr id="275" name="CustomShape 4"/>
          <p:cNvSpPr/>
          <p:nvPr/>
        </p:nvSpPr>
        <p:spPr>
          <a:xfrm>
            <a:off x="548640" y="3036960"/>
            <a:ext cx="3291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После интегрирования: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3"/>
          <a:stretch/>
        </p:blipFill>
        <p:spPr>
          <a:xfrm>
            <a:off x="3947400" y="2819880"/>
            <a:ext cx="3824640" cy="837360"/>
          </a:xfrm>
          <a:prstGeom prst="rect">
            <a:avLst/>
          </a:prstGeom>
          <a:ln>
            <a:noFill/>
          </a:ln>
        </p:spPr>
      </p:pic>
      <p:sp>
        <p:nvSpPr>
          <p:cNvPr id="277" name="CustomShape 5"/>
          <p:cNvSpPr/>
          <p:nvPr/>
        </p:nvSpPr>
        <p:spPr>
          <a:xfrm>
            <a:off x="548640" y="3840480"/>
            <a:ext cx="228564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Разностная схема: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4"/>
          <a:stretch/>
        </p:blipFill>
        <p:spPr>
          <a:xfrm>
            <a:off x="3985560" y="3749040"/>
            <a:ext cx="3420720" cy="677520"/>
          </a:xfrm>
          <a:prstGeom prst="rect">
            <a:avLst/>
          </a:prstGeom>
          <a:ln>
            <a:noFill/>
          </a:ln>
        </p:spPr>
      </p:pic>
      <p:sp>
        <p:nvSpPr>
          <p:cNvPr id="279" name="CustomShape 6"/>
          <p:cNvSpPr/>
          <p:nvPr/>
        </p:nvSpPr>
        <p:spPr>
          <a:xfrm>
            <a:off x="548640" y="4408560"/>
            <a:ext cx="7863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Для твердого тела: u=const вдоль направления X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5"/>
          <a:stretch/>
        </p:blipFill>
        <p:spPr>
          <a:xfrm>
            <a:off x="1280160" y="4808520"/>
            <a:ext cx="6272280" cy="76896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6"/>
          <a:stretch/>
        </p:blipFill>
        <p:spPr>
          <a:xfrm>
            <a:off x="2674800" y="6042960"/>
            <a:ext cx="3817080" cy="631800"/>
          </a:xfrm>
          <a:prstGeom prst="rect">
            <a:avLst/>
          </a:prstGeom>
          <a:ln>
            <a:noFill/>
          </a:ln>
        </p:spPr>
      </p:pic>
      <p:sp>
        <p:nvSpPr>
          <p:cNvPr id="282" name="CustomShape 7"/>
          <p:cNvSpPr/>
          <p:nvPr/>
        </p:nvSpPr>
        <p:spPr>
          <a:xfrm>
            <a:off x="548640" y="5669280"/>
            <a:ext cx="841212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Выражение для расчета объемной доли f на следующем шаге по времени: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Апроксимация потоков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869040" y="2011680"/>
            <a:ext cx="2778840" cy="175644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822960" y="1554480"/>
            <a:ext cx="3565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Потоки через грани: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4114800" y="1554480"/>
            <a:ext cx="44802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Вычисление значений f на гранях ячеек в разные моменты времени - построение подсеточной реконструкции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4237200" y="2469240"/>
            <a:ext cx="1706040" cy="45648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4114800" y="2895840"/>
            <a:ext cx="4700880" cy="85284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914400" y="4061160"/>
            <a:ext cx="768060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Для вычисления потоков были исследованы следующие методы подсеточной реконструкции: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MUSCL: восполнение ллинейной функцией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THINC: восполнение гиперболическим тангенсом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JR: восполнение скачком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2021-11-14T18:29:10Z</dcterms:created>
  <dc:creator>Григорий Сенченок</dc:creator>
  <dc:description/>
  <dc:language>en-US</dc:language>
  <cp:lastModifiedBy/>
  <dcterms:modified xsi:type="dcterms:W3CDTF">2022-05-17T11:03:01Z</dcterms:modified>
  <cp:revision>61</cp:revision>
  <dc:subject/>
  <dc:title>Дипломная работа Цифровое представление пространственной нестационарной геометрии на декартовых сетках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17</vt:i4>
  </property>
  <property fmtid="{D5CDD505-2E9C-101B-9397-08002B2CF9AE}" pid="8" name="PresentationFormat">
    <vt:lpwstr>Экран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